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58" r:id="rId4"/>
    <p:sldId id="261" r:id="rId5"/>
    <p:sldId id="262" r:id="rId6"/>
    <p:sldId id="2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06"/>
    <p:restoredTop sz="94681"/>
  </p:normalViewPr>
  <p:slideViewPr>
    <p:cSldViewPr snapToGrid="0" snapToObjects="1" showGuides="1">
      <p:cViewPr varScale="1">
        <p:scale>
          <a:sx n="103" d="100"/>
          <a:sy n="103" d="100"/>
        </p:scale>
        <p:origin x="496" y="176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1T18:59:35.148"/>
    </inkml:context>
    <inkml:brush xml:id="br0">
      <inkml:brushProperty name="width" value="0.2" units="cm"/>
      <inkml:brushProperty name="height" value="0.2" units="cm"/>
    </inkml:brush>
  </inkml:definitions>
  <inkml:trace contextRef="#ctx0" brushRef="#br0">0 1 24575,'22'42'0,"-4"-6"0,17 5 0,-5-1 0,12 4 0,-3 12 0,-1-11 0,-1 0 0,1 6 0,3 1 0,0-2 0,-2-10 0,21 27 0,-9-23 0,-1 5 0,-8-17 0,6 9 0,-7-22 0,9 16 0,12-14 0,5 11 0,14-17 0,-21 2 0,-5-7 0,1-1 0,13 7 0,-14-1 0,0 1 0,25-1 0,-30-3 0,1 0 0,30 2 0,-31-1 0,-1-1 0,14 2 0,0 4 0,16 1 0,18 1 0,-40-8 0,0-1 0,34 7 0,-32-7 0,-4-1 0,-6 4 0,10-4 0,2 1-505,6 8 505,-11-11 0,6 0 0,9 6 0,-4-1 0,22 2 0,-17-5 0,-3 0 0,0 3 0,22 1 0,-18-1 0,-1-5 0,-9-3 0,-7-5 0,-2 0 0,-7 0 0,-7 0 505,-1 0-505,-1 0 0,-4 0 0,11 0 0,-17 0 0,10 0 0,-12-5 0,1 0 0,-2-1 0,-6-3 0,-4 4 0,-1 0 0,-5 1 0,0 4 0,-1-4 0,1 3 0,0-3 0,-4 0 0,3 3 0,-7-6 0,3 2 0,-4 1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1T18:59:36.270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162 0 24575,'0'34'0,"0"0"0,-5 5 0,-1-5 0,-1 4 0,-8 1 0,8-5 0,-10 4 0,7-11 0,-1 4 0,5-5 0,-3-4 0,4 2 0,0-9 0,-8 0 0,11 4 0,-7-9 0,5 4 0,3-6 0,-3 1 0,4 0 0,0 0 0,-4-4 0,-1-1 0,-4-4 0,5 0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1T18:59:37.266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1 24575,'36'0'0,"0"0"0,-4 0 0,6 0 0,3 0 0,-1 0 0,5 0 0,-11 0 0,5 0 0,-7 0 0,-6 0 0,5 0 0,-10 0 0,3 0 0,-9 0 0,-2 0 0,-4 0 0,0 0 0,-1 0 0,1 0 0,0 0 0,-1 0 0,1 0 0,0 0 0,0 0 0,0 0 0,0 0 0,-1 0 0,1 0 0,0 0 0,0 0 0,0 0 0,-5 0 0,0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8-11T18:59:40.48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1,'71'0,"-5"0,-19 0,0 0,0 0,-13 0,-2 0,-13 0,-4 0,4 0,-2 0,-1 0,4 4,-10 0,7 5,-4 0,1-4,2 3,-3 1,11 1,-12 0,2-6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8-11T18:59:41.97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28,'58'0,"-5"0,-20 0,-1 0,-6 0,12 0,-16 0,10 0,-12 4,-6-3,5 8,-9-4,7 1,-3-3,-1-19,0 3,-7-5,-2 9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1T18:58:05.639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1 648 24575,'58'0'0,"10"0"0,25 0-1381,-7 0 1381,-31 0 0,0 0 0,38 0 0,-43 0 0,2 0 0,-5 0 0,8 0 0,13 0 0,16 0 0,1 0 0,-9 0 0,6 0 0,0 0-686,-4 0 1,10 0 0,-1 0 0,-14 0 685,-7 0 0,-8 0 0,-1 0 0,0 0 79,4 0 0,0 0-79,-4-1 0,1 2 0,4 2 0,0 0 0,1 1 0,-2 1 0,36 9 0,-42-6 0,-2-1 0,32 0-362,8 6 362,-2-6 0,-18 6 0,-1-5 574,-9 3-574,0-10 2392,-7 5-2392,5-1 911,-12-3-911,13 3 449,-6-5-449,-1 0 0,7 0 0,-13 0 0,12 0 0,-19 0 0,11 0 0,-20 0 0,6 0 0,-12 0 0,-2 0 0,-6 0 0,-4 0 0,4 0 0,-9 0 0,3 0 0,-4 0 0,0 0 0,0 0 0,-5-3 0,-8-6 0,-2 0 0,-11-4 0,7 3 0,-9 5 0,9-3 0,-4 3 0,1-4 0,-2-5 0,-5 3 0,-5-4 0,4 1 0,-5-2 0,1 0 0,4-2 0,-4 2 0,-1-5 0,5 1 0,-10-1 0,3-6 0,-4 4 0,3-9 0,-9 8 0,14-7 0,-15 1 0,10-4 0,0 6 0,2-5 0,7 12 0,-1-10 0,-5 10 0,3-11 0,-2 10 0,9-3 0,-3 5 0,8 5 0,-7 1 0,8 5 0,-4 0 0,9 0 0,-3 0 0,3 4 0,0-3 0,1 7 0,4-3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8-11T18:58:07.697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1 974 24575,'0'-28'0,"4"-5"0,2 12 0,4-4 0,11-2 0,-4 6 0,6-18 0,1 15 0,-1-8 0,5 5 0,4-2 0,-9-3 0,11-3 0,-12 8 0,4 0 0,1 1 0,-10 4 0,8 0 0,-10 3 0,0 9 0,-1-4 0,-1 0 0,-3 4 0,4-9 0,0 9 0,-3-4 0,7 4 0,-8 1 0,4 0 0,-6 0 0,1 4 0,0-3 0,0 7 0,0-3 0,-5 0 0,4 3 0,-3-7 0,3 3 0,1 1 0,-1-4 0,0 3 0,1-4 0,0 0 0,0 0 0,0-4 0,0 3 0,0-4 0,0 9 0,0-3 0,0 3 0,0-4 0,-1 0 0,1 4 0,0-3 0,0 7 0,0-7 0,0 7 0,-4-7 0,2 7 0,-6-7 0,7 7 0,-7-7 0,7 7 0,-7-6 0,7 2 0,-3 0 0,4-3 0,-4 3 0,3-4 0,-4 0 0,5 0 0,0 0 0,0 0 0,0 0 0,-1 0 0,-3 1 0,-2 0 0,-7-1 0,3 4 0,-3 1 0</inkml:trace>
</inkml:ink>
</file>

<file path=ppt/media/image1.png>
</file>

<file path=ppt/media/image1.tiff>
</file>

<file path=ppt/media/image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FB03A-313B-F646-AFB8-B71645F407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CAA897-FB73-A24A-B6A0-8928547521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3AC81-83EC-324F-8C1A-1CB99EA64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ECA97-8CD8-B745-9248-1C042B011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5DF2F-79FF-324A-84BD-B47801E23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801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67390-3CA5-9D41-BD6F-40EEF0242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1D428F-775C-A741-A3FF-E615F6B5BC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D6A6F-DF4C-1C4D-BD1D-9CA367641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75F98-D0C9-824C-B1FC-2C64A0A6A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C7D83-8A2F-4548-B847-142A0F788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35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0D830E-9CD3-2840-BDF1-2A537CFACA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3459B9-CA2F-AA4E-AAB0-B241D39DC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ACE77-0CDE-4C44-B501-3FF5C7AF6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FE63C9-2550-7845-9C4F-9C0716306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3837E-0702-E14A-983D-A0AB719F4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74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78BD3-D56C-3B4E-9DD0-76AF180C2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61AC4-0A93-3847-A33C-A15C30F24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D165A-A427-E245-AB0D-786959C23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B8A9D-78C4-DE48-804D-0ABBC2EE9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B1B19-0233-774C-85C6-639C4D4A8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55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AF516-12A4-A14D-8C35-1E3F649E5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05D559-835B-D143-A874-789A461DC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F21CE-28EC-4148-9D4A-E54A34441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798C2-B67B-C24C-9CBC-8D33DB2F6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B82B6-6648-4240-A573-384DBF719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37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CF828-77E3-2349-9598-419AA3D03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78A02-F8FF-7A4C-8A8A-A2AD12A572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C11CE5-33CA-4047-B6E0-A6B3D174A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E128A-3955-D745-A3F2-978EC25CC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7B7EFA-55C9-974B-81AF-FC3761DF8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BF0575-DFA3-8F4E-8035-F6DB43FA5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741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20A85-07B7-6342-BB00-65857B2E3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31641E-8408-444C-A604-1A41979A7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279923-A8E0-FE4A-9725-E436F0314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101ADF-3DB2-C94A-9A6B-ED62952E77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F038B2-C2CF-DF4A-A547-E11AE3487E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42F8CF-34A2-CF47-8CC1-4EF1261D1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C85C64-056E-4544-8461-158EF86E4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20F3CF-51FF-8F49-8072-8BF4B9AB9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777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E964F-F6DC-5F41-AD6A-1B1281E30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16BCC3-D79D-1F49-9687-1DE3EE4A1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68D17-BB74-E14F-B09C-FAC095250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B8795E-EB71-AE49-BD56-CE6C5A74E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66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275C73-71F5-6948-A877-D4EE36678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C988ED-FD3A-174E-8B88-04BCE9A2F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FCF3A-D94E-4846-A7A7-93EB4CB10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256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ECBAA-9585-1D41-8A1A-07144594B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86296-5797-2647-A9B0-E71C9E72E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A7E4F-7DD6-F041-BEDB-F2E2064C6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A10BA-35D3-0740-9530-FC0E28F94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03356D-51F9-2648-A106-65B1EB47D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45AF7-44C1-6443-83B6-CE4645EA7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428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E192F-9ED4-E547-9585-D35E746F0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373A2E-F0BA-1145-A3CE-C21EC005E1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D2B3B-9214-864F-AA59-F417DAA400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A5851-E100-7C41-84DF-01D31EF70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5187D3-05A2-9C4F-A9D1-E461CD1FF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F69C9-3CEA-AC46-A501-0738DA5F3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99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E4E8A3-7C77-9A4F-998D-DE3C38969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DA441-781D-AE43-BA49-31EE3051E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7EB78-1F60-F745-8359-2E36B1B6FB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922A33-DA5D-D14F-887A-9D7357504CC0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ED3AE-B191-B348-9E7C-D31B1DCBF9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B8985-E8F4-0547-A76B-2ECFFAA42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C14F-AEE6-9A41-8004-B627FCB66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27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customXml" Target="../ink/ink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B6FC0-D440-494F-B167-C68F0D056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A1C5A-BC85-514B-BC65-FCA1CFAF4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Data formats from same open source database </a:t>
            </a:r>
          </a:p>
          <a:p>
            <a:r>
              <a:rPr lang="en-US" dirty="0" err="1"/>
              <a:t>A_gen.txt</a:t>
            </a:r>
            <a:endParaRPr lang="en-US" dirty="0"/>
          </a:p>
          <a:p>
            <a:r>
              <a:rPr lang="en-US" dirty="0" err="1"/>
              <a:t>A_nuc.text</a:t>
            </a:r>
            <a:r>
              <a:rPr lang="en-US" dirty="0"/>
              <a:t>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F20DC6E-7257-424A-B81F-D75B19E0A300}"/>
              </a:ext>
            </a:extLst>
          </p:cNvPr>
          <p:cNvGrpSpPr/>
          <p:nvPr/>
        </p:nvGrpSpPr>
        <p:grpSpPr>
          <a:xfrm>
            <a:off x="1177044" y="3316875"/>
            <a:ext cx="1523160" cy="496080"/>
            <a:chOff x="1177044" y="3316875"/>
            <a:chExt cx="1523160" cy="496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51580336-C65F-6A4A-B800-A3703F69CC78}"/>
                    </a:ext>
                  </a:extLst>
                </p14:cNvPr>
                <p14:cNvContentPartPr/>
                <p14:nvPr/>
              </p14:nvContentPartPr>
              <p14:xfrm>
                <a:off x="1259844" y="3316875"/>
                <a:ext cx="1440360" cy="49608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51580336-C65F-6A4A-B800-A3703F69CC78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223844" y="3281235"/>
                  <a:ext cx="1512000" cy="56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50303B4E-70F6-1344-B565-5044C7C6A090}"/>
                    </a:ext>
                  </a:extLst>
                </p14:cNvPr>
                <p14:cNvContentPartPr/>
                <p14:nvPr/>
              </p14:nvContentPartPr>
              <p14:xfrm>
                <a:off x="1177044" y="3339915"/>
                <a:ext cx="58680" cy="19332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50303B4E-70F6-1344-B565-5044C7C6A090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141044" y="3303915"/>
                  <a:ext cx="130320" cy="264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64B2E7B4-3D89-6A42-9381-3256376638F3}"/>
                    </a:ext>
                  </a:extLst>
                </p14:cNvPr>
                <p14:cNvContentPartPr/>
                <p14:nvPr/>
              </p14:nvContentPartPr>
              <p14:xfrm>
                <a:off x="1262004" y="3332715"/>
                <a:ext cx="235440" cy="36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64B2E7B4-3D89-6A42-9381-3256376638F3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226364" y="3297075"/>
                  <a:ext cx="307080" cy="72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95BE4BFE-8480-5D45-81B1-DBD4D7634AB4}"/>
                  </a:ext>
                </a:extLst>
              </p14:cNvPr>
              <p14:cNvContentPartPr/>
              <p14:nvPr/>
            </p14:nvContentPartPr>
            <p14:xfrm>
              <a:off x="1139604" y="3064155"/>
              <a:ext cx="210240" cy="266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95BE4BFE-8480-5D45-81B1-DBD4D7634AB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85964" y="2956515"/>
                <a:ext cx="31788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2ECBF41-163A-C84D-83D2-7540820DCD13}"/>
                  </a:ext>
                </a:extLst>
              </p14:cNvPr>
              <p14:cNvContentPartPr/>
              <p14:nvPr/>
            </p14:nvContentPartPr>
            <p14:xfrm>
              <a:off x="1194684" y="2512275"/>
              <a:ext cx="153000" cy="205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2ECBF41-163A-C84D-83D2-7540820DCD1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40684" y="2404275"/>
                <a:ext cx="260640" cy="23616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A86A382D-FFFF-E64F-85B8-CE2D603488B2}"/>
              </a:ext>
            </a:extLst>
          </p:cNvPr>
          <p:cNvSpPr txBox="1"/>
          <p:nvPr/>
        </p:nvSpPr>
        <p:spPr>
          <a:xfrm>
            <a:off x="2965622" y="3533235"/>
            <a:ext cx="409008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is the HLA gene name. Files should all have the same format. We are looking at: </a:t>
            </a:r>
          </a:p>
          <a:p>
            <a:r>
              <a:rPr lang="en-US" dirty="0"/>
              <a:t>HLA-A</a:t>
            </a:r>
          </a:p>
          <a:p>
            <a:r>
              <a:rPr lang="en-US" dirty="0"/>
              <a:t>HLA-B</a:t>
            </a:r>
          </a:p>
          <a:p>
            <a:r>
              <a:rPr lang="en-US" dirty="0"/>
              <a:t>HLA-C</a:t>
            </a:r>
          </a:p>
          <a:p>
            <a:r>
              <a:rPr lang="en-US" dirty="0"/>
              <a:t>HLA-DQA1</a:t>
            </a:r>
          </a:p>
          <a:p>
            <a:r>
              <a:rPr lang="en-US" dirty="0"/>
              <a:t>HLA-DQA2</a:t>
            </a:r>
          </a:p>
          <a:p>
            <a:r>
              <a:rPr lang="en-US" dirty="0"/>
              <a:t>HLA-DQB1</a:t>
            </a:r>
          </a:p>
          <a:p>
            <a:r>
              <a:rPr lang="en-US" dirty="0"/>
              <a:t>HLA-DQB2</a:t>
            </a:r>
          </a:p>
          <a:p>
            <a:r>
              <a:rPr lang="en-US" dirty="0"/>
              <a:t>HLA-DRA</a:t>
            </a:r>
          </a:p>
          <a:p>
            <a:r>
              <a:rPr lang="en-US" dirty="0"/>
              <a:t>HLA-DRB </a:t>
            </a:r>
          </a:p>
        </p:txBody>
      </p:sp>
    </p:spTree>
    <p:extLst>
      <p:ext uri="{BB962C8B-B14F-4D97-AF65-F5344CB8AC3E}">
        <p14:creationId xmlns:p14="http://schemas.microsoft.com/office/powerpoint/2010/main" val="2305507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BF4EB-2834-8045-99E9-D079B068E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 in Depth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2A32DF-B738-9C4E-AC12-A81639D783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the file contains</a:t>
            </a:r>
          </a:p>
        </p:txBody>
      </p:sp>
    </p:spTree>
    <p:extLst>
      <p:ext uri="{BB962C8B-B14F-4D97-AF65-F5344CB8AC3E}">
        <p14:creationId xmlns:p14="http://schemas.microsoft.com/office/powerpoint/2010/main" val="4043589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E53879-3F22-1B4F-B61D-1CC1D4C87AD6}"/>
              </a:ext>
            </a:extLst>
          </p:cNvPr>
          <p:cNvSpPr/>
          <p:nvPr/>
        </p:nvSpPr>
        <p:spPr>
          <a:xfrm>
            <a:off x="464457" y="1062680"/>
            <a:ext cx="812800" cy="5323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B04EAF-093E-804C-B3E2-BEF6BDB84A0A}"/>
              </a:ext>
            </a:extLst>
          </p:cNvPr>
          <p:cNvSpPr/>
          <p:nvPr/>
        </p:nvSpPr>
        <p:spPr>
          <a:xfrm>
            <a:off x="1277257" y="471715"/>
            <a:ext cx="10429102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Sequences for the allele  (bases)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AD27AE-50C9-3446-8D10-39E072A87E90}"/>
              </a:ext>
            </a:extLst>
          </p:cNvPr>
          <p:cNvSpPr txBox="1"/>
          <p:nvPr/>
        </p:nvSpPr>
        <p:spPr>
          <a:xfrm rot="16200000">
            <a:off x="-1341004" y="3136727"/>
            <a:ext cx="4423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Allele’s </a:t>
            </a:r>
          </a:p>
          <a:p>
            <a:r>
              <a:rPr lang="en-US" dirty="0">
                <a:solidFill>
                  <a:schemeClr val="bg1"/>
                </a:solidFill>
              </a:rPr>
              <a:t>Named Using HLA nomenclature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5DDE7B-C48A-6A43-8FCC-BB462B241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996" y="1792417"/>
            <a:ext cx="7114553" cy="449890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5BA348B-B4AE-274D-B865-333817824A8D}"/>
              </a:ext>
            </a:extLst>
          </p:cNvPr>
          <p:cNvGrpSpPr/>
          <p:nvPr/>
        </p:nvGrpSpPr>
        <p:grpSpPr>
          <a:xfrm>
            <a:off x="1388004" y="3267915"/>
            <a:ext cx="1375920" cy="626760"/>
            <a:chOff x="1388004" y="3267915"/>
            <a:chExt cx="1375920" cy="6267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F3091DE0-DBB1-2843-BE16-F788938D4D69}"/>
                    </a:ext>
                  </a:extLst>
                </p14:cNvPr>
                <p14:cNvContentPartPr/>
                <p14:nvPr/>
              </p14:nvContentPartPr>
              <p14:xfrm>
                <a:off x="1388004" y="3267915"/>
                <a:ext cx="1375920" cy="27756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F3091DE0-DBB1-2843-BE16-F788938D4D69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52364" y="3231915"/>
                  <a:ext cx="1447560" cy="349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1D9A97F4-9251-BA4C-A2C1-5CC05E3673A5}"/>
                    </a:ext>
                  </a:extLst>
                </p14:cNvPr>
                <p14:cNvContentPartPr/>
                <p14:nvPr/>
              </p14:nvContentPartPr>
              <p14:xfrm>
                <a:off x="2424084" y="3543675"/>
                <a:ext cx="313560" cy="35100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1D9A97F4-9251-BA4C-A2C1-5CC05E3673A5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388444" y="3507675"/>
                  <a:ext cx="385200" cy="42264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247177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93838E-A7C9-9946-904E-4289F36FA9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90" r="35365"/>
          <a:stretch/>
        </p:blipFill>
        <p:spPr>
          <a:xfrm>
            <a:off x="4361271" y="3648556"/>
            <a:ext cx="6800609" cy="549640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9280F5-CC22-4649-8D56-3B4C5E27AB4B}"/>
              </a:ext>
            </a:extLst>
          </p:cNvPr>
          <p:cNvSpPr txBox="1"/>
          <p:nvPr/>
        </p:nvSpPr>
        <p:spPr>
          <a:xfrm>
            <a:off x="667658" y="4542971"/>
            <a:ext cx="32872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Screen Clipping of original Data Set. Spaces between columns exist for making the file easier to read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65D700F-7DC9-AF4D-9884-02C2F89231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057542"/>
              </p:ext>
            </p:extLst>
          </p:nvPr>
        </p:nvGraphicFramePr>
        <p:xfrm>
          <a:off x="1897410" y="461243"/>
          <a:ext cx="7751419" cy="2854960"/>
        </p:xfrm>
        <a:graphic>
          <a:graphicData uri="http://schemas.openxmlformats.org/drawingml/2006/table">
            <a:tbl>
              <a:tblPr>
                <a:tableStyleId>{69012ECD-51FC-41F1-AA8D-1B2483CD663E}</a:tableStyleId>
              </a:tblPr>
              <a:tblGrid>
                <a:gridCol w="565150">
                  <a:extLst>
                    <a:ext uri="{9D8B030D-6E8A-4147-A177-3AD203B41FA5}">
                      <a16:colId xmlns:a16="http://schemas.microsoft.com/office/drawing/2014/main" val="1879632936"/>
                    </a:ext>
                  </a:extLst>
                </a:gridCol>
                <a:gridCol w="3109874">
                  <a:extLst>
                    <a:ext uri="{9D8B030D-6E8A-4147-A177-3AD203B41FA5}">
                      <a16:colId xmlns:a16="http://schemas.microsoft.com/office/drawing/2014/main" val="1719364228"/>
                    </a:ext>
                  </a:extLst>
                </a:gridCol>
                <a:gridCol w="1935785">
                  <a:extLst>
                    <a:ext uri="{9D8B030D-6E8A-4147-A177-3AD203B41FA5}">
                      <a16:colId xmlns:a16="http://schemas.microsoft.com/office/drawing/2014/main" val="3611355238"/>
                    </a:ext>
                  </a:extLst>
                </a:gridCol>
                <a:gridCol w="2140610">
                  <a:extLst>
                    <a:ext uri="{9D8B030D-6E8A-4147-A177-3AD203B41FA5}">
                      <a16:colId xmlns:a16="http://schemas.microsoft.com/office/drawing/2014/main" val="28471732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Symbol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Meaning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Application to Cleaning/code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42897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*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unknown value or sequence is unknown at any point in the alignment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Ignore allele's that contain *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23164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14300" lvl="1" indent="-57150" algn="l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en-US" dirty="0">
                          <a:effectLst/>
                        </a:rPr>
                        <a:t>- </a:t>
                      </a: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Value is repeat of first the character in the same location in the first row.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In other words 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identity to the reference sequence (the first row) is present the base will be displayed as a hyphen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Consider value same as first row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Ex 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A*01:01:01:01 in group 1, allel1: 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CAGGAGCAGA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 A*02:20:02 in group 1 allel1: 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 ---A------ is really CAGAAGCAGA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These are both same column, different rows. The '-' means carry the values down.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78976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.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Gap or insertion or deletion has occurred this will be represented by a period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Keep as is, no action required 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80892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|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Exon intron boundary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Keep | as is </a:t>
                      </a:r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8378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1908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D341C-F09D-6446-ACC7-33D07B534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084" y="165554"/>
            <a:ext cx="10515600" cy="1325563"/>
          </a:xfrm>
        </p:spPr>
        <p:txBody>
          <a:bodyPr/>
          <a:lstStyle/>
          <a:p>
            <a:r>
              <a:rPr lang="en-US" dirty="0"/>
              <a:t>Structure of dataset and the way to read it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40131D-B909-5A4F-8F59-410B375D9E3E}"/>
              </a:ext>
            </a:extLst>
          </p:cNvPr>
          <p:cNvSpPr/>
          <p:nvPr/>
        </p:nvSpPr>
        <p:spPr>
          <a:xfrm>
            <a:off x="311458" y="1568175"/>
            <a:ext cx="3845069" cy="11901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B604B4-F9DA-3B41-B691-780B4352C28C}"/>
              </a:ext>
            </a:extLst>
          </p:cNvPr>
          <p:cNvSpPr/>
          <p:nvPr/>
        </p:nvSpPr>
        <p:spPr>
          <a:xfrm>
            <a:off x="272143" y="3033486"/>
            <a:ext cx="3855356" cy="13208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867BAF-B3FF-034E-89A3-510848C1113F}"/>
              </a:ext>
            </a:extLst>
          </p:cNvPr>
          <p:cNvSpPr/>
          <p:nvPr/>
        </p:nvSpPr>
        <p:spPr>
          <a:xfrm>
            <a:off x="228598" y="4695371"/>
            <a:ext cx="3971473" cy="13208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642BBE-7768-8C4A-A38F-3D6E1019591D}"/>
              </a:ext>
            </a:extLst>
          </p:cNvPr>
          <p:cNvSpPr/>
          <p:nvPr/>
        </p:nvSpPr>
        <p:spPr>
          <a:xfrm>
            <a:off x="210458" y="1277030"/>
            <a:ext cx="3989613" cy="50802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581148-3EA4-1E4F-BEEC-E674DC681175}"/>
              </a:ext>
            </a:extLst>
          </p:cNvPr>
          <p:cNvSpPr/>
          <p:nvPr/>
        </p:nvSpPr>
        <p:spPr>
          <a:xfrm>
            <a:off x="272142" y="1567544"/>
            <a:ext cx="566058" cy="11901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Allele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748A7F7-B225-F94A-B7E8-7CBCAE80388C}"/>
              </a:ext>
            </a:extLst>
          </p:cNvPr>
          <p:cNvSpPr/>
          <p:nvPr/>
        </p:nvSpPr>
        <p:spPr>
          <a:xfrm>
            <a:off x="272142" y="3049616"/>
            <a:ext cx="500094" cy="12735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Allele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273D51-BDB9-054B-80E7-30D60161A3F0}"/>
              </a:ext>
            </a:extLst>
          </p:cNvPr>
          <p:cNvSpPr/>
          <p:nvPr/>
        </p:nvSpPr>
        <p:spPr>
          <a:xfrm>
            <a:off x="228598" y="4716686"/>
            <a:ext cx="493486" cy="12777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Allele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2FF8646-F386-444E-931C-CF56F4E077B2}"/>
              </a:ext>
            </a:extLst>
          </p:cNvPr>
          <p:cNvCxnSpPr>
            <a:cxnSpLocks/>
          </p:cNvCxnSpPr>
          <p:nvPr/>
        </p:nvCxnSpPr>
        <p:spPr>
          <a:xfrm>
            <a:off x="838200" y="1661660"/>
            <a:ext cx="331832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37B46DF-EC90-0E4E-8746-DA59E340AEFA}"/>
              </a:ext>
            </a:extLst>
          </p:cNvPr>
          <p:cNvCxnSpPr>
            <a:cxnSpLocks/>
          </p:cNvCxnSpPr>
          <p:nvPr/>
        </p:nvCxnSpPr>
        <p:spPr>
          <a:xfrm>
            <a:off x="838200" y="1872117"/>
            <a:ext cx="331832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53449BE-8EB0-3D4B-986E-4DE6453F586B}"/>
              </a:ext>
            </a:extLst>
          </p:cNvPr>
          <p:cNvCxnSpPr>
            <a:cxnSpLocks/>
          </p:cNvCxnSpPr>
          <p:nvPr/>
        </p:nvCxnSpPr>
        <p:spPr>
          <a:xfrm>
            <a:off x="838200" y="2104573"/>
            <a:ext cx="331832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59D2E1B-8B36-E74D-9874-D47B98E59267}"/>
              </a:ext>
            </a:extLst>
          </p:cNvPr>
          <p:cNvCxnSpPr>
            <a:cxnSpLocks/>
          </p:cNvCxnSpPr>
          <p:nvPr/>
        </p:nvCxnSpPr>
        <p:spPr>
          <a:xfrm>
            <a:off x="809172" y="3628345"/>
            <a:ext cx="328929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26404B0-0DFD-004A-9E74-54AEA242A78D}"/>
              </a:ext>
            </a:extLst>
          </p:cNvPr>
          <p:cNvCxnSpPr>
            <a:cxnSpLocks/>
          </p:cNvCxnSpPr>
          <p:nvPr/>
        </p:nvCxnSpPr>
        <p:spPr>
          <a:xfrm flipV="1">
            <a:off x="808063" y="3429001"/>
            <a:ext cx="3319436" cy="702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3868857-E150-5646-9158-BCD87BC33DEF}"/>
              </a:ext>
            </a:extLst>
          </p:cNvPr>
          <p:cNvCxnSpPr>
            <a:cxnSpLocks/>
          </p:cNvCxnSpPr>
          <p:nvPr/>
        </p:nvCxnSpPr>
        <p:spPr>
          <a:xfrm>
            <a:off x="809172" y="3265488"/>
            <a:ext cx="328929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DE0F4A9-2E9B-F141-B353-1539B5B927F6}"/>
              </a:ext>
            </a:extLst>
          </p:cNvPr>
          <p:cNvCxnSpPr>
            <a:cxnSpLocks/>
          </p:cNvCxnSpPr>
          <p:nvPr/>
        </p:nvCxnSpPr>
        <p:spPr>
          <a:xfrm>
            <a:off x="547914" y="5123317"/>
            <a:ext cx="344351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39E2435-85CC-7443-9CEA-EEB897638E05}"/>
              </a:ext>
            </a:extLst>
          </p:cNvPr>
          <p:cNvCxnSpPr>
            <a:cxnSpLocks/>
          </p:cNvCxnSpPr>
          <p:nvPr/>
        </p:nvCxnSpPr>
        <p:spPr>
          <a:xfrm>
            <a:off x="576943" y="4883831"/>
            <a:ext cx="356507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96F2DF8-EDB6-A842-8F8A-A4872D2D1BE8}"/>
              </a:ext>
            </a:extLst>
          </p:cNvPr>
          <p:cNvSpPr txBox="1"/>
          <p:nvPr/>
        </p:nvSpPr>
        <p:spPr>
          <a:xfrm rot="20186881">
            <a:off x="805775" y="3050218"/>
            <a:ext cx="3775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3,321 allele genes in HLA-A</a:t>
            </a: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3,321 rows x Z columns 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75C7AF0A-5D01-F346-846D-16C92783AEFB}"/>
              </a:ext>
            </a:extLst>
          </p:cNvPr>
          <p:cNvSpPr/>
          <p:nvPr/>
        </p:nvSpPr>
        <p:spPr>
          <a:xfrm>
            <a:off x="3615221" y="3644174"/>
            <a:ext cx="1146629" cy="6293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C28D080-94D3-DE4F-BD49-9D4DED8A81E9}"/>
              </a:ext>
            </a:extLst>
          </p:cNvPr>
          <p:cNvSpPr/>
          <p:nvPr/>
        </p:nvSpPr>
        <p:spPr>
          <a:xfrm>
            <a:off x="4809075" y="3077030"/>
            <a:ext cx="3845069" cy="11901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5B34063-39EC-8D4C-AA3D-AC996F277C67}"/>
              </a:ext>
            </a:extLst>
          </p:cNvPr>
          <p:cNvSpPr/>
          <p:nvPr/>
        </p:nvSpPr>
        <p:spPr>
          <a:xfrm>
            <a:off x="7580086" y="3073231"/>
            <a:ext cx="3855356" cy="119397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60DA06C-27CF-B346-B945-30BB7C0CC511}"/>
              </a:ext>
            </a:extLst>
          </p:cNvPr>
          <p:cNvSpPr/>
          <p:nvPr/>
        </p:nvSpPr>
        <p:spPr>
          <a:xfrm>
            <a:off x="10596020" y="3073231"/>
            <a:ext cx="3971473" cy="119397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96D61CB-0A8A-604B-807A-AB34FD30B722}"/>
              </a:ext>
            </a:extLst>
          </p:cNvPr>
          <p:cNvCxnSpPr>
            <a:cxnSpLocks/>
          </p:cNvCxnSpPr>
          <p:nvPr/>
        </p:nvCxnSpPr>
        <p:spPr>
          <a:xfrm>
            <a:off x="5112712" y="3265488"/>
            <a:ext cx="808077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6DDB1464-3CBD-704A-AABD-0AD04187F9A4}"/>
              </a:ext>
            </a:extLst>
          </p:cNvPr>
          <p:cNvSpPr/>
          <p:nvPr/>
        </p:nvSpPr>
        <p:spPr>
          <a:xfrm>
            <a:off x="4820991" y="3073231"/>
            <a:ext cx="500094" cy="11901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Allele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0990D41-BD84-D14C-A72E-AC57E2E9E3C5}"/>
              </a:ext>
            </a:extLst>
          </p:cNvPr>
          <p:cNvCxnSpPr>
            <a:cxnSpLocks/>
          </p:cNvCxnSpPr>
          <p:nvPr/>
        </p:nvCxnSpPr>
        <p:spPr>
          <a:xfrm>
            <a:off x="5321085" y="3465716"/>
            <a:ext cx="808077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15AE1AF-893B-754D-AE05-140343FE0F83}"/>
              </a:ext>
            </a:extLst>
          </p:cNvPr>
          <p:cNvSpPr txBox="1"/>
          <p:nvPr/>
        </p:nvSpPr>
        <p:spPr>
          <a:xfrm>
            <a:off x="5471886" y="4600825"/>
            <a:ext cx="54883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3,321 allele genes in HLA-A</a:t>
            </a: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3,321 rows x sum of all columns</a:t>
            </a: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Read as one big long file. 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678BB75-A27B-544E-B788-C2337274FE3D}"/>
              </a:ext>
            </a:extLst>
          </p:cNvPr>
          <p:cNvCxnSpPr>
            <a:cxnSpLocks/>
          </p:cNvCxnSpPr>
          <p:nvPr/>
        </p:nvCxnSpPr>
        <p:spPr>
          <a:xfrm>
            <a:off x="8528003" y="2757714"/>
            <a:ext cx="0" cy="1843111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F1DA254-03A9-114F-B50E-C2BDB12E1D25}"/>
              </a:ext>
            </a:extLst>
          </p:cNvPr>
          <p:cNvCxnSpPr>
            <a:cxnSpLocks/>
          </p:cNvCxnSpPr>
          <p:nvPr/>
        </p:nvCxnSpPr>
        <p:spPr>
          <a:xfrm>
            <a:off x="10276974" y="2722618"/>
            <a:ext cx="0" cy="1843111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33DA773-3971-EF43-99FE-31AF97FAB8EE}"/>
              </a:ext>
            </a:extLst>
          </p:cNvPr>
          <p:cNvCxnSpPr>
            <a:cxnSpLocks/>
          </p:cNvCxnSpPr>
          <p:nvPr/>
        </p:nvCxnSpPr>
        <p:spPr>
          <a:xfrm>
            <a:off x="11902574" y="2696028"/>
            <a:ext cx="0" cy="1843111"/>
          </a:xfrm>
          <a:prstGeom prst="line">
            <a:avLst/>
          </a:prstGeom>
          <a:ln w="571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740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ntron - Wikipedia">
            <a:extLst>
              <a:ext uri="{FF2B5EF4-FFF2-40B4-BE49-F238E27FC236}">
                <a16:creationId xmlns:a16="http://schemas.microsoft.com/office/drawing/2014/main" id="{6D083181-1667-4549-8D7F-1CE1AAD47BF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2062"/>
          <a:stretch/>
        </p:blipFill>
        <p:spPr bwMode="auto">
          <a:xfrm>
            <a:off x="602110" y="647743"/>
            <a:ext cx="10905066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5-Point Star 3">
            <a:extLst>
              <a:ext uri="{FF2B5EF4-FFF2-40B4-BE49-F238E27FC236}">
                <a16:creationId xmlns:a16="http://schemas.microsoft.com/office/drawing/2014/main" id="{B9BBDA23-1555-FC4B-8E57-E76553E70280}"/>
              </a:ext>
            </a:extLst>
          </p:cNvPr>
          <p:cNvSpPr/>
          <p:nvPr/>
        </p:nvSpPr>
        <p:spPr>
          <a:xfrm>
            <a:off x="3206863" y="4070694"/>
            <a:ext cx="957943" cy="97245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E49860-A2AE-B543-864F-CC107D23B126}"/>
              </a:ext>
            </a:extLst>
          </p:cNvPr>
          <p:cNvSpPr txBox="1"/>
          <p:nvPr/>
        </p:nvSpPr>
        <p:spPr>
          <a:xfrm>
            <a:off x="435428" y="4644572"/>
            <a:ext cx="33869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A_nuc.txt</a:t>
            </a:r>
            <a:r>
              <a:rPr lang="en-US" dirty="0"/>
              <a:t> file for </a:t>
            </a:r>
            <a:r>
              <a:rPr lang="en-US" b="1" dirty="0"/>
              <a:t>many</a:t>
            </a:r>
            <a:r>
              <a:rPr lang="en-US" dirty="0"/>
              <a:t> allele’s (rows) </a:t>
            </a:r>
          </a:p>
          <a:p>
            <a:r>
              <a:rPr lang="en-US" dirty="0"/>
              <a:t>&gt;6,000 rows</a:t>
            </a:r>
          </a:p>
          <a:p>
            <a:r>
              <a:rPr lang="en-US" dirty="0"/>
              <a:t>Contains just exon information allele’s </a:t>
            </a:r>
            <a:r>
              <a:rPr lang="en-US" b="1" dirty="0">
                <a:solidFill>
                  <a:srgbClr val="FF0000"/>
                </a:solidFill>
              </a:rPr>
              <a:t>including</a:t>
            </a:r>
            <a:r>
              <a:rPr lang="en-US" dirty="0"/>
              <a:t> the exons in the </a:t>
            </a:r>
            <a:r>
              <a:rPr lang="en-US" dirty="0" err="1"/>
              <a:t>A_gen.txt</a:t>
            </a:r>
            <a:r>
              <a:rPr 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7C86D6-73BA-6546-808B-FBF4295A5218}"/>
              </a:ext>
            </a:extLst>
          </p:cNvPr>
          <p:cNvSpPr txBox="1"/>
          <p:nvPr/>
        </p:nvSpPr>
        <p:spPr>
          <a:xfrm>
            <a:off x="6531429" y="2412422"/>
            <a:ext cx="55778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A_gen.txt</a:t>
            </a:r>
            <a:r>
              <a:rPr lang="en-US" dirty="0"/>
              <a:t> file for fewer allele’s/rows </a:t>
            </a:r>
          </a:p>
          <a:p>
            <a:r>
              <a:rPr lang="en-US" dirty="0"/>
              <a:t>(3,321 rows)</a:t>
            </a:r>
          </a:p>
          <a:p>
            <a:r>
              <a:rPr lang="en-US" dirty="0"/>
              <a:t>Containing exon </a:t>
            </a:r>
            <a:r>
              <a:rPr lang="en-US" b="1" i="1" dirty="0"/>
              <a:t>and</a:t>
            </a:r>
            <a:r>
              <a:rPr lang="en-US" dirty="0"/>
              <a:t> intron information but for fewer alleles (rows)</a:t>
            </a:r>
          </a:p>
        </p:txBody>
      </p:sp>
    </p:spTree>
    <p:extLst>
      <p:ext uri="{BB962C8B-B14F-4D97-AF65-F5344CB8AC3E}">
        <p14:creationId xmlns:p14="http://schemas.microsoft.com/office/powerpoint/2010/main" val="2951505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335</Words>
  <Application>Microsoft Macintosh PowerPoint</Application>
  <PresentationFormat>Widescreen</PresentationFormat>
  <Paragraphs>63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Data Sets</vt:lpstr>
      <vt:lpstr>Data Set in Depth</vt:lpstr>
      <vt:lpstr>PowerPoint Presentation</vt:lpstr>
      <vt:lpstr>PowerPoint Presentation</vt:lpstr>
      <vt:lpstr>Structure of dataset and the way to read it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Danielle Jacobs (Student)</dc:creator>
  <cp:lastModifiedBy>Danielle Jacobs (Student)</cp:lastModifiedBy>
  <cp:revision>7</cp:revision>
  <dcterms:created xsi:type="dcterms:W3CDTF">2020-08-11T18:43:51Z</dcterms:created>
  <dcterms:modified xsi:type="dcterms:W3CDTF">2020-09-23T22:56:38Z</dcterms:modified>
</cp:coreProperties>
</file>

<file path=docProps/thumbnail.jpeg>
</file>